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938" r:id="rId13"/>
  </p:sldMasterIdLst>
  <p:sldIdLst>
    <p:sldId id="256" r:id="rId15"/>
    <p:sldId id="257" r:id="rId16"/>
    <p:sldId id="258" r:id="rId17"/>
    <p:sldId id="260" r:id="rId18"/>
    <p:sldId id="259" r:id="rId19"/>
    <p:sldId id="261" r:id="rId20"/>
    <p:sldId id="262" r:id="rId21"/>
    <p:sldId id="263" r:id="rId22"/>
    <p:sldId id="26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5" userDrawn="1">
          <p15:clr>
            <a:srgbClr val="A4A3A4"/>
          </p15:clr>
        </p15:guide>
        <p15:guide id="2" pos="38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A28C7B"/>
    <a:srgbClr val="D4CBA4"/>
    <a:srgbClr val="E6E6E6"/>
    <a:srgbClr val="8C5230"/>
    <a:srgbClr val="4B2515"/>
    <a:srgbClr val="D1922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138" y="342"/>
      </p:cViewPr>
      <p:guideLst>
        <p:guide orient="horz" pos="2145"/>
        <p:guide pos="384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viewProps" Target="viewProps.xml"></Relationship><Relationship Id="rId25" Type="http://schemas.openxmlformats.org/officeDocument/2006/relationships/presProps" Target="presProps.xml"></Relationship></Relationship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572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080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071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29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779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9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908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238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208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450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96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3" Type="http://schemas.openxmlformats.org/officeDocument/2006/relationships/image" Target="../media/image1.jpg"></Relationship><Relationship Id="rId14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-9000" r="0" b="-9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08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2.jpg"></Relationship><Relationship Id="rId3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3.jpg"></Relationship><Relationship Id="rId3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4.jpeg"></Relationship><Relationship Id="rId3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30456610841.png"></Relationship><Relationship Id="rId3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image" Target="../media/fImage2287071138467.jpeg"></Relationship><Relationship Id="rId2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339931636334.jpeg"></Relationship><Relationship Id="rId3" Type="http://schemas.openxmlformats.org/officeDocument/2006/relationships/image" Target="../media/fImage237921696500.jpeg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504851779169.jpeg"></Relationship><Relationship Id="rId3" Type="http://schemas.openxmlformats.org/officeDocument/2006/relationships/image" Target="../media/fImage1011421785724.jpeg"></Relationship><Relationship Id="rId4" Type="http://schemas.openxmlformats.org/officeDocument/2006/relationships/image" Target="../media/fImage741001791478.jpeg"></Relationship><Relationship Id="rId5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-9000" r="0" b="-9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2105025"/>
            <a:ext cx="4610100" cy="26479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2583815"/>
            <a:ext cx="4610100" cy="57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컨셉 촬영 기획</a:t>
            </a:r>
            <a:endParaRPr lang="ko-KR" altLang="en-US" sz="30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634740"/>
            <a:ext cx="461010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디지털사진실습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5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조 </a:t>
            </a:r>
            <a:endParaRPr lang="ko-KR" altLang="en-US" sz="15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062095"/>
            <a:ext cx="4610100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err="1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이홍진</a:t>
            </a:r>
            <a:r>
              <a:rPr lang="en-US" altLang="ko-KR" sz="1300" dirty="0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300" dirty="0" err="1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강우성</a:t>
            </a:r>
            <a:r>
              <a:rPr lang="en-US" altLang="ko-KR" sz="1300" dirty="0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300" dirty="0" err="1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공지웅</a:t>
            </a:r>
            <a:r>
              <a:rPr lang="en-US" altLang="ko-KR" sz="1300" dirty="0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300" dirty="0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김형준</a:t>
            </a:r>
            <a:r>
              <a:rPr lang="en-US" altLang="ko-KR" sz="1300" dirty="0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300" dirty="0" err="1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조아영</a:t>
            </a:r>
            <a:endParaRPr lang="ko-KR" altLang="en-US" sz="13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617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-18000" r="0" b="-18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/>
          </p:cNvSpPr>
          <p:nvPr/>
        </p:nvSpPr>
        <p:spPr>
          <a:xfrm rot="0">
            <a:off x="0" y="0"/>
            <a:ext cx="6096635" cy="6858635"/>
          </a:xfrm>
          <a:prstGeom prst="rect"/>
          <a:solidFill>
            <a:schemeClr val="tx1">
              <a:alpha val="8007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986790"/>
            <a:ext cx="6096000" cy="57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목차</a:t>
            </a:r>
            <a:endParaRPr lang="ko-KR" altLang="en-US" sz="30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2924810"/>
            <a:ext cx="6095365" cy="1874520"/>
            <a:chOff x="0" y="2924810"/>
            <a:chExt cx="6095365" cy="1874520"/>
          </a:xfrm>
        </p:grpSpPr>
        <p:sp>
          <p:nvSpPr>
            <p:cNvPr id="11" name="TextBox 10"/>
            <p:cNvSpPr txBox="1">
              <a:spLocks/>
            </p:cNvSpPr>
            <p:nvPr/>
          </p:nvSpPr>
          <p:spPr>
            <a:xfrm rot="0">
              <a:off x="0" y="2924810"/>
              <a:ext cx="6096000" cy="32258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1500">
                  <a:solidFill>
                    <a:schemeClr val="bg1"/>
                  </a:solidFill>
                  <a:latin typeface="a옛날사진관2" charset="0"/>
                  <a:ea typeface="a옛날사진관2" charset="0"/>
                </a:rPr>
                <a:t>1. </a:t>
              </a:r>
              <a:r>
                <a:rPr lang="ko-KR" altLang="en-US" sz="1500">
                  <a:solidFill>
                    <a:schemeClr val="bg1"/>
                  </a:solidFill>
                  <a:latin typeface="a옛날사진관2" charset="0"/>
                  <a:ea typeface="a옛날사진관2" charset="0"/>
                </a:rPr>
                <a:t>제품 선정</a:t>
              </a:r>
              <a:endParaRPr lang="ko-KR" altLang="en-US" sz="1500">
                <a:solidFill>
                  <a:schemeClr val="bg1"/>
                </a:solidFill>
                <a:latin typeface="a옛날사진관2" charset="0"/>
                <a:ea typeface="a옛날사진관2" charset="0"/>
              </a:endParaRPr>
            </a:p>
          </p:txBody>
        </p:sp>
        <p:sp>
          <p:nvSpPr>
            <p:cNvPr id="13" name="TextBox 12"/>
            <p:cNvSpPr txBox="1">
              <a:spLocks/>
            </p:cNvSpPr>
            <p:nvPr/>
          </p:nvSpPr>
          <p:spPr>
            <a:xfrm rot="0">
              <a:off x="0" y="3438525"/>
              <a:ext cx="6096000" cy="32448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1500">
                  <a:solidFill>
                    <a:schemeClr val="bg1"/>
                  </a:solidFill>
                  <a:latin typeface="a옛날사진관2" charset="0"/>
                  <a:ea typeface="a옛날사진관2" charset="0"/>
                </a:rPr>
                <a:t>2. </a:t>
              </a:r>
              <a:r>
                <a:rPr lang="ko-KR" altLang="en-US" sz="1500">
                  <a:solidFill>
                    <a:schemeClr val="bg1"/>
                  </a:solidFill>
                  <a:latin typeface="a옛날사진관2" charset="0"/>
                  <a:ea typeface="a옛날사진관2" charset="0"/>
                </a:rPr>
                <a:t>컨셉</a:t>
              </a:r>
              <a:endParaRPr lang="ko-KR" altLang="en-US" sz="1500">
                <a:solidFill>
                  <a:schemeClr val="bg1"/>
                </a:solidFill>
                <a:latin typeface="a옛날사진관2" charset="0"/>
                <a:ea typeface="a옛날사진관2" charset="0"/>
              </a:endParaRPr>
            </a:p>
          </p:txBody>
        </p:sp>
        <p:sp>
          <p:nvSpPr>
            <p:cNvPr id="14" name="TextBox 13"/>
            <p:cNvSpPr txBox="1">
              <a:spLocks/>
            </p:cNvSpPr>
            <p:nvPr/>
          </p:nvSpPr>
          <p:spPr>
            <a:xfrm rot="0">
              <a:off x="0" y="4476750"/>
              <a:ext cx="6096000" cy="32321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1500">
                  <a:solidFill>
                    <a:schemeClr val="bg1"/>
                  </a:solidFill>
                  <a:latin typeface="a옛날사진관2" charset="0"/>
                  <a:ea typeface="a옛날사진관2" charset="0"/>
                </a:rPr>
                <a:t>4. </a:t>
              </a:r>
              <a:r>
                <a:rPr lang="ko-KR" altLang="en-US" sz="1500">
                  <a:solidFill>
                    <a:schemeClr val="bg1"/>
                  </a:solidFill>
                  <a:latin typeface="a옛날사진관2" charset="0"/>
                  <a:ea typeface="a옛날사진관2" charset="0"/>
                </a:rPr>
                <a:t>예상 결과물</a:t>
              </a:r>
              <a:endParaRPr lang="ko-KR" altLang="en-US" sz="1500">
                <a:solidFill>
                  <a:schemeClr val="bg1"/>
                </a:solidFill>
                <a:latin typeface="a옛날사진관2" charset="0"/>
                <a:ea typeface="a옛날사진관2" charset="0"/>
              </a:endParaRPr>
            </a:p>
          </p:txBody>
        </p:sp>
        <p:sp>
          <p:nvSpPr>
            <p:cNvPr id="16" name="TextBox 15"/>
            <p:cNvSpPr txBox="1">
              <a:spLocks/>
            </p:cNvSpPr>
            <p:nvPr/>
          </p:nvSpPr>
          <p:spPr>
            <a:xfrm rot="0">
              <a:off x="0" y="3957320"/>
              <a:ext cx="6096000" cy="32448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1500">
                  <a:solidFill>
                    <a:schemeClr val="bg1"/>
                  </a:solidFill>
                  <a:latin typeface="a옛날사진관2" charset="0"/>
                  <a:ea typeface="a옛날사진관2" charset="0"/>
                </a:rPr>
                <a:t>3. </a:t>
              </a:r>
              <a:r>
                <a:rPr lang="ko-KR" altLang="en-US" sz="1500">
                  <a:solidFill>
                    <a:schemeClr val="bg1"/>
                  </a:solidFill>
                  <a:latin typeface="a옛날사진관2" charset="0"/>
                  <a:ea typeface="a옛날사진관2" charset="0"/>
                </a:rPr>
                <a:t>레퍼런스</a:t>
              </a:r>
              <a:endParaRPr lang="ko-KR" altLang="en-US" sz="1500">
                <a:solidFill>
                  <a:schemeClr val="bg1"/>
                </a:solidFill>
                <a:latin typeface="a옛날사진관2" charset="0"/>
                <a:ea typeface="a옛날사진관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3386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181100"/>
            <a:ext cx="6096000" cy="9144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1800" y="1193800"/>
            <a:ext cx="6121400" cy="4597400"/>
          </a:xfrm>
          <a:prstGeom prst="rect">
            <a:avLst/>
          </a:prstGeom>
          <a:noFill/>
          <a:ln w="63500">
            <a:solidFill>
              <a:srgbClr val="A28C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81100" y="2066290"/>
            <a:ext cx="5372735" cy="55372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000">
                <a:solidFill>
                  <a:srgbClr val="A28C7B"/>
                </a:solidFill>
                <a:latin typeface="a옛날사진관4" charset="0"/>
                <a:ea typeface="a옛날사진관4" charset="0"/>
              </a:rPr>
              <a:t>원두</a:t>
            </a:r>
            <a:r>
              <a:rPr lang="ko-KR" altLang="en-US" sz="3000">
                <a:solidFill>
                  <a:srgbClr val="A28C7B"/>
                </a:solidFill>
                <a:latin typeface="a옛날사진관4" charset="0"/>
                <a:ea typeface="a옛날사진관4" charset="0"/>
              </a:rPr>
              <a:t> </a:t>
            </a:r>
            <a:r>
              <a:rPr lang="ko-KR" altLang="en-US" sz="3000">
                <a:solidFill>
                  <a:srgbClr val="A28C7B"/>
                </a:solidFill>
                <a:latin typeface="a옛날사진관4" charset="0"/>
                <a:ea typeface="a옛날사진관4" charset="0"/>
              </a:rPr>
              <a:t>커피</a:t>
            </a:r>
            <a:endParaRPr lang="ko-KR" altLang="en-US" sz="3000">
              <a:solidFill>
                <a:srgbClr val="A28C7B"/>
              </a:solidFill>
              <a:latin typeface="a옛날사진관4" charset="0"/>
              <a:ea typeface="a옛날사진관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1100" y="3081020"/>
            <a:ext cx="5372100" cy="1731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 smtClean="0">
                <a:solidFill>
                  <a:srgbClr val="A28C7B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19</a:t>
            </a:r>
            <a:r>
              <a:rPr lang="ko-KR" altLang="en-US" sz="1300" dirty="0" smtClean="0">
                <a:solidFill>
                  <a:srgbClr val="A28C7B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세기 말에 한국에 들어오기 시작한 기호품인 커피는</a:t>
            </a:r>
            <a:endParaRPr lang="en-US" altLang="ko-KR" sz="1300" dirty="0" smtClean="0">
              <a:solidFill>
                <a:srgbClr val="A28C7B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solidFill>
                  <a:srgbClr val="A28C7B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이제 실생활에서 뗄 수 없는 생필품이 되었습니다</a:t>
            </a:r>
            <a:r>
              <a:rPr lang="en-US" altLang="ko-KR" sz="1300" dirty="0" smtClean="0">
                <a:solidFill>
                  <a:srgbClr val="A28C7B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rgbClr val="A28C7B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rgbClr val="A28C7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저희는 현대인이 사랑하는 커피를 주제로</a:t>
            </a:r>
            <a:endParaRPr lang="en-US" altLang="ko-KR" sz="1500" dirty="0" smtClean="0">
              <a:solidFill>
                <a:srgbClr val="A28C7B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rgbClr val="A28C7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컨셉 촬영을 진행하기로 결정했습니다</a:t>
            </a:r>
            <a:r>
              <a:rPr lang="en-US" altLang="ko-KR" sz="1500" dirty="0" smtClean="0">
                <a:solidFill>
                  <a:srgbClr val="A28C7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500" dirty="0">
              <a:solidFill>
                <a:srgbClr val="A28C7B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0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5" descr="C:/Users/user/AppData/Roaming/PolarisOffice/ETemp/14868_10802504/fImage304566108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016"/>
          <a:stretch>
            <a:fillRect/>
          </a:stretch>
        </p:blipFill>
        <p:spPr>
          <a:xfrm rot="0">
            <a:off x="-320675" y="1280795"/>
            <a:ext cx="6997700" cy="4637405"/>
          </a:xfrm>
          <a:prstGeom prst="rect"/>
          <a:noFill/>
        </p:spPr>
      </p:pic>
      <p:sp>
        <p:nvSpPr>
          <p:cNvPr id="17" name="Rect 0"/>
          <p:cNvSpPr txBox="1">
            <a:spLocks/>
          </p:cNvSpPr>
          <p:nvPr/>
        </p:nvSpPr>
        <p:spPr>
          <a:xfrm rot="0">
            <a:off x="6261735" y="1320165"/>
            <a:ext cx="5373370" cy="14770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3000">
                <a:solidFill>
                  <a:srgbClr val="A28C7B"/>
                </a:solidFill>
                <a:latin typeface="a옛날사진관4" charset="0"/>
                <a:ea typeface="a옛날사진관4" charset="0"/>
              </a:rPr>
              <a:t>스타벅스 </a:t>
            </a:r>
            <a:endParaRPr lang="ko-KR" altLang="en-US" sz="3000">
              <a:solidFill>
                <a:srgbClr val="A28C7B"/>
              </a:solidFill>
              <a:latin typeface="a옛날사진관4" charset="0"/>
              <a:ea typeface="a옛날사진관4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3000">
                <a:solidFill>
                  <a:srgbClr val="A28C7B"/>
                </a:solidFill>
                <a:latin typeface="a옛날사진관4" charset="0"/>
                <a:ea typeface="a옛날사진관4" charset="0"/>
              </a:rPr>
              <a:t>하우스 블렌드</a:t>
            </a:r>
            <a:endParaRPr lang="ko-KR" altLang="en-US" sz="3000">
              <a:solidFill>
                <a:srgbClr val="A28C7B"/>
              </a:solidFill>
              <a:latin typeface="a옛날사진관4" charset="0"/>
              <a:ea typeface="a옛날사진관4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6261735" y="3011170"/>
            <a:ext cx="5373370" cy="18224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500">
                <a:solidFill>
                  <a:srgbClr val="A28C7B"/>
                </a:solidFill>
                <a:latin typeface="a옛날사진관3" charset="0"/>
                <a:ea typeface="a옛날사진관3" charset="0"/>
              </a:rPr>
              <a:t>한국의 커피 브랜드 순위 부동의 1위 </a:t>
            </a:r>
            <a:r>
              <a:rPr lang="ko-KR" altLang="en-US" sz="1500">
                <a:solidFill>
                  <a:srgbClr val="A28C7B"/>
                </a:solidFill>
                <a:latin typeface="a옛날사진관4" charset="0"/>
                <a:ea typeface="a옛날사진관4" charset="0"/>
              </a:rPr>
              <a:t>스타벅스</a:t>
            </a:r>
            <a:endParaRPr lang="ko-KR" altLang="en-US" sz="1500">
              <a:solidFill>
                <a:srgbClr val="A28C7B"/>
              </a:solidFill>
              <a:latin typeface="a옛날사진관4" charset="0"/>
              <a:ea typeface="a옛날사진관4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ko-KR" altLang="en-US" sz="1500">
              <a:solidFill>
                <a:srgbClr val="A28C7B"/>
              </a:solidFill>
              <a:latin typeface="a옛날사진관4" charset="0"/>
              <a:ea typeface="a옛날사진관4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500">
                <a:solidFill>
                  <a:srgbClr val="A28C7B"/>
                </a:solidFill>
                <a:latin typeface="a옛날사진관3" charset="0"/>
                <a:ea typeface="a옛날사진관3" charset="0"/>
              </a:rPr>
              <a:t>사람받는 스타벅스의 수 많은 원두 중</a:t>
            </a:r>
            <a:endParaRPr lang="ko-KR" altLang="en-US" sz="1500">
              <a:solidFill>
                <a:srgbClr val="A28C7B"/>
              </a:solidFill>
              <a:latin typeface="a옛날사진관3" charset="0"/>
              <a:ea typeface="a옛날사진관3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500">
                <a:solidFill>
                  <a:srgbClr val="A28C7B"/>
                </a:solidFill>
                <a:latin typeface="a옛날사진관3" charset="0"/>
                <a:ea typeface="a옛날사진관3" charset="0"/>
              </a:rPr>
              <a:t>부드럽고 은은한 향과 무난한 맛을 지닌</a:t>
            </a:r>
            <a:endParaRPr lang="ko-KR" altLang="en-US" sz="1500">
              <a:solidFill>
                <a:srgbClr val="A28C7B"/>
              </a:solidFill>
              <a:latin typeface="a옛날사진관3" charset="0"/>
              <a:ea typeface="a옛날사진관3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500">
                <a:solidFill>
                  <a:srgbClr val="A28C7B"/>
                </a:solidFill>
                <a:latin typeface="a옛날사진관4" charset="0"/>
                <a:ea typeface="a옛날사진관4" charset="0"/>
              </a:rPr>
              <a:t>하우스 블렌드 홀빈</a:t>
            </a:r>
            <a:r>
              <a:rPr lang="ko-KR" altLang="en-US" sz="1500">
                <a:solidFill>
                  <a:srgbClr val="A28C7B"/>
                </a:solidFill>
                <a:latin typeface="a옛날사진관3" charset="0"/>
                <a:ea typeface="a옛날사진관3" charset="0"/>
              </a:rPr>
              <a:t>을 선정했습니다.</a:t>
            </a:r>
            <a:endParaRPr lang="ko-KR" altLang="en-US" sz="1500">
              <a:solidFill>
                <a:srgbClr val="A28C7B"/>
              </a:solidFill>
              <a:latin typeface="a옛날사진관3" charset="0"/>
              <a:ea typeface="a옛날사진관3" charset="0"/>
            </a:endParaRPr>
          </a:p>
        </p:txBody>
      </p:sp>
      <p:sp>
        <p:nvSpPr>
          <p:cNvPr id="21" name="텍스트 상자 7"/>
          <p:cNvSpPr txBox="1">
            <a:spLocks/>
          </p:cNvSpPr>
          <p:nvPr/>
        </p:nvSpPr>
        <p:spPr>
          <a:xfrm>
            <a:off x="728980" y="471170"/>
            <a:ext cx="5373370" cy="4381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500">
                <a:solidFill>
                  <a:srgbClr val="A28C7B"/>
                </a:solidFill>
                <a:latin typeface="a옛날사진관3" charset="0"/>
                <a:ea typeface="a옛날사진관3" charset="0"/>
              </a:rPr>
              <a:t>제품 선정</a:t>
            </a:r>
            <a:endParaRPr lang="ko-KR" altLang="en-US" sz="1500">
              <a:solidFill>
                <a:srgbClr val="A28C7B"/>
              </a:solidFill>
              <a:latin typeface="a옛날사진관3" charset="0"/>
              <a:ea typeface="a옛날사진관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10160" y="0"/>
            <a:ext cx="12202795" cy="6858635"/>
          </a:xfrm>
          <a:prstGeom prst="rect"/>
          <a:noFill/>
        </p:spPr>
      </p:pic>
      <p:sp>
        <p:nvSpPr>
          <p:cNvPr id="20" name="도형 19"/>
          <p:cNvSpPr>
            <a:spLocks/>
          </p:cNvSpPr>
          <p:nvPr/>
        </p:nvSpPr>
        <p:spPr>
          <a:xfrm rot="0">
            <a:off x="6096000" y="0"/>
            <a:ext cx="6096635" cy="6858635"/>
          </a:xfrm>
          <a:prstGeom prst="rect"/>
          <a:solidFill>
            <a:schemeClr val="tx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3" name="텍스트 상자 21"/>
          <p:cNvSpPr txBox="1">
            <a:spLocks/>
          </p:cNvSpPr>
          <p:nvPr/>
        </p:nvSpPr>
        <p:spPr>
          <a:xfrm rot="0">
            <a:off x="6096000" y="3016250"/>
            <a:ext cx="6096000" cy="18224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en-US" altLang="ko-KR" sz="1500">
                <a:solidFill>
                  <a:schemeClr val="bg1"/>
                </a:solidFill>
                <a:latin typeface="a옛날사진관2" charset="0"/>
                <a:ea typeface="a옛날사진관2" charset="0"/>
              </a:rPr>
              <a:t>제품이 선정된 후 스타벅스의 인테리어를 조사했습니다.</a:t>
            </a:r>
            <a:endParaRPr lang="ko-KR" altLang="en-US" sz="1500">
              <a:solidFill>
                <a:schemeClr val="bg1"/>
              </a:solidFill>
              <a:latin typeface="a옛날사진관2" charset="0"/>
              <a:ea typeface="a옛날사진관2" charset="0"/>
            </a:endParaRPr>
          </a:p>
          <a:p>
            <a:pPr marL="0" indent="0" algn="ctr" latinLnBrk="0">
              <a:lnSpc>
                <a:spcPct val="150000"/>
              </a:lnSpc>
              <a:buFontTx/>
              <a:buNone/>
            </a:pPr>
            <a:endParaRPr lang="ko-KR" altLang="en-US" sz="1500">
              <a:solidFill>
                <a:schemeClr val="bg1"/>
              </a:solidFill>
              <a:latin typeface="a옛날사진관2" charset="0"/>
              <a:ea typeface="a옛날사진관2" charset="0"/>
            </a:endParaRPr>
          </a:p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en-US" altLang="ko-KR" sz="1500">
                <a:solidFill>
                  <a:schemeClr val="bg1"/>
                </a:solidFill>
                <a:latin typeface="a옛날사진관2" charset="0"/>
                <a:ea typeface="a옛날사진관2" charset="0"/>
              </a:rPr>
              <a:t>스타벅스는 일부 특별한 매장을 제외하고</a:t>
            </a:r>
            <a:endParaRPr lang="ko-KR" altLang="en-US" sz="1500">
              <a:solidFill>
                <a:schemeClr val="bg1"/>
              </a:solidFill>
              <a:latin typeface="a옛날사진관2" charset="0"/>
              <a:ea typeface="a옛날사진관2" charset="0"/>
            </a:endParaRPr>
          </a:p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en-US" altLang="ko-KR" sz="1500">
                <a:solidFill>
                  <a:schemeClr val="bg1"/>
                </a:solidFill>
                <a:latin typeface="a옛날사진관2" charset="0"/>
                <a:ea typeface="a옛날사진관2" charset="0"/>
              </a:rPr>
              <a:t>대부분의 매장 인테리어는 원목의 가구와</a:t>
            </a:r>
            <a:endParaRPr lang="ko-KR" altLang="en-US" sz="1500">
              <a:solidFill>
                <a:schemeClr val="bg1"/>
              </a:solidFill>
              <a:latin typeface="a옛날사진관2" charset="0"/>
              <a:ea typeface="a옛날사진관2" charset="0"/>
            </a:endParaRPr>
          </a:p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en-US" altLang="ko-KR" sz="1500">
                <a:solidFill>
                  <a:schemeClr val="bg1"/>
                </a:solidFill>
                <a:latin typeface="a옛날사진관2" charset="0"/>
                <a:ea typeface="a옛날사진관2" charset="0"/>
              </a:rPr>
              <a:t>밝은 갈색, 회색 컬러로 표준화 되어있습니다.</a:t>
            </a:r>
            <a:endParaRPr lang="ko-KR" altLang="en-US" sz="1500">
              <a:solidFill>
                <a:schemeClr val="bg1"/>
              </a:solidFill>
              <a:latin typeface="a옛날사진관2" charset="0"/>
              <a:ea typeface="a옛날사진관2" charset="0"/>
            </a:endParaRPr>
          </a:p>
        </p:txBody>
      </p:sp>
      <p:sp>
        <p:nvSpPr>
          <p:cNvPr id="24" name="텍스트 상자 26"/>
          <p:cNvSpPr txBox="1">
            <a:spLocks/>
          </p:cNvSpPr>
          <p:nvPr/>
        </p:nvSpPr>
        <p:spPr>
          <a:xfrm rot="0">
            <a:off x="6096000" y="1843405"/>
            <a:ext cx="6096000" cy="5543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000">
                <a:solidFill>
                  <a:schemeClr val="bg1"/>
                </a:solidFill>
                <a:latin typeface="a옛날사진관4" charset="0"/>
                <a:ea typeface="a옛날사진관4" charset="0"/>
              </a:rPr>
              <a:t>스타벅스 인테리어</a:t>
            </a:r>
            <a:endParaRPr lang="ko-KR" altLang="en-US" sz="3000">
              <a:solidFill>
                <a:schemeClr val="bg1"/>
              </a:solidFill>
              <a:latin typeface="a옛날사진관4" charset="0"/>
              <a:ea typeface="a옛날사진관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267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6"/>
          <p:cNvSpPr txBox="1">
            <a:spLocks/>
          </p:cNvSpPr>
          <p:nvPr/>
        </p:nvSpPr>
        <p:spPr>
          <a:xfrm rot="0">
            <a:off x="3035300" y="874395"/>
            <a:ext cx="6122035" cy="55372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000">
                <a:solidFill>
                  <a:srgbClr val="A28C7B"/>
                </a:solidFill>
                <a:latin typeface="a옛날사진관4" charset="0"/>
                <a:ea typeface="a옛날사진관4" charset="0"/>
              </a:rPr>
              <a:t>컨셉</a:t>
            </a:r>
            <a:endParaRPr lang="ko-KR" altLang="en-US" sz="3000">
              <a:solidFill>
                <a:srgbClr val="A28C7B"/>
              </a:solidFill>
              <a:latin typeface="a옛날사진관4" charset="0"/>
              <a:ea typeface="a옛날사진관4" charset="0"/>
            </a:endParaRPr>
          </a:p>
        </p:txBody>
      </p:sp>
      <p:grpSp>
        <p:nvGrpSpPr>
          <p:cNvPr id="9" name="그룹 36"/>
          <p:cNvGrpSpPr/>
          <p:nvPr/>
        </p:nvGrpSpPr>
        <p:grpSpPr>
          <a:xfrm rot="0">
            <a:off x="2057400" y="2371090"/>
            <a:ext cx="8082280" cy="2630805"/>
            <a:chOff x="2057400" y="2371090"/>
            <a:chExt cx="8082280" cy="2630805"/>
          </a:xfrm>
        </p:grpSpPr>
        <p:sp>
          <p:nvSpPr>
            <p:cNvPr id="3" name="도형 27"/>
            <p:cNvSpPr>
              <a:spLocks/>
            </p:cNvSpPr>
            <p:nvPr/>
          </p:nvSpPr>
          <p:spPr>
            <a:xfrm rot="0">
              <a:off x="2635250" y="2371090"/>
              <a:ext cx="1640840" cy="1640840"/>
            </a:xfrm>
            <a:prstGeom prst="ellipse"/>
            <a:solidFill>
              <a:srgbClr val="A48E7E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r>
                <a:rPr sz="2000">
                  <a:latin typeface="a옛날사진관4" charset="0"/>
                  <a:ea typeface="a옛날사진관4" charset="0"/>
                </a:rPr>
                <a:t>원목</a:t>
              </a:r>
              <a:endParaRPr lang="ko-KR" altLang="en-US" sz="2000">
                <a:latin typeface="a옛날사진관4" charset="0"/>
                <a:ea typeface="a옛날사진관4" charset="0"/>
              </a:endParaRPr>
            </a:p>
          </p:txBody>
        </p:sp>
        <p:sp>
          <p:nvSpPr>
            <p:cNvPr id="4" name="도형 31"/>
            <p:cNvSpPr>
              <a:spLocks/>
            </p:cNvSpPr>
            <p:nvPr/>
          </p:nvSpPr>
          <p:spPr>
            <a:xfrm rot="0">
              <a:off x="5334000" y="2371090"/>
              <a:ext cx="1640840" cy="1640840"/>
            </a:xfrm>
            <a:prstGeom prst="ellipse"/>
            <a:solidFill>
              <a:srgbClr val="A48E7E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r>
                <a:rPr sz="2000">
                  <a:latin typeface="a옛날사진관4" charset="0"/>
                  <a:ea typeface="a옛날사진관4" charset="0"/>
                </a:rPr>
                <a:t>고급</a:t>
              </a:r>
              <a:endParaRPr lang="ko-KR" altLang="en-US" sz="2000"/>
            </a:p>
          </p:txBody>
        </p:sp>
        <p:sp>
          <p:nvSpPr>
            <p:cNvPr id="5" name="도형 32"/>
            <p:cNvSpPr>
              <a:spLocks/>
            </p:cNvSpPr>
            <p:nvPr/>
          </p:nvSpPr>
          <p:spPr>
            <a:xfrm rot="0">
              <a:off x="7916545" y="2371090"/>
              <a:ext cx="1640840" cy="1640840"/>
            </a:xfrm>
            <a:prstGeom prst="ellipse"/>
            <a:solidFill>
              <a:srgbClr val="A48E7E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r>
                <a:rPr sz="2000">
                  <a:latin typeface="a옛날사진관4" charset="0"/>
                  <a:ea typeface="a옛날사진관4" charset="0"/>
                </a:rPr>
                <a:t>풍미</a:t>
              </a:r>
              <a:endParaRPr lang="ko-KR" altLang="en-US" sz="2000"/>
            </a:p>
          </p:txBody>
        </p:sp>
        <p:sp>
          <p:nvSpPr>
            <p:cNvPr id="6" name="텍스트 상자 33"/>
            <p:cNvSpPr txBox="1">
              <a:spLocks/>
            </p:cNvSpPr>
            <p:nvPr/>
          </p:nvSpPr>
          <p:spPr>
            <a:xfrm rot="0">
              <a:off x="2057400" y="4217670"/>
              <a:ext cx="2800985" cy="78422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lnSpc>
                  <a:spcPct val="150000"/>
                </a:lnSpc>
                <a:buFontTx/>
                <a:buNone/>
              </a:pPr>
              <a:r>
                <a:rPr lang="ko-KR" altLang="en-US" sz="1500">
                  <a:solidFill>
                    <a:srgbClr val="A28C7B"/>
                  </a:solidFill>
                  <a:latin typeface="a옛날사진관3" charset="0"/>
                  <a:ea typeface="a옛날사진관3" charset="0"/>
                </a:rPr>
                <a:t>원목을 사용하여</a:t>
              </a:r>
              <a:endParaRPr lang="ko-KR" altLang="en-US" sz="1500">
                <a:solidFill>
                  <a:srgbClr val="A28C7B"/>
                </a:solidFill>
                <a:latin typeface="a옛날사진관3" charset="0"/>
                <a:ea typeface="a옛날사진관3" charset="0"/>
              </a:endParaRPr>
            </a:p>
            <a:p>
              <a:pPr marL="0" indent="0" algn="ctr" latinLnBrk="0">
                <a:lnSpc>
                  <a:spcPct val="150000"/>
                </a:lnSpc>
                <a:buFontTx/>
                <a:buNone/>
              </a:pPr>
              <a:r>
                <a:rPr lang="ko-KR" altLang="en-US" sz="1500">
                  <a:solidFill>
                    <a:srgbClr val="A28C7B"/>
                  </a:solidFill>
                  <a:latin typeface="a옛날사진관3" charset="0"/>
                  <a:ea typeface="a옛날사진관3" charset="0"/>
                </a:rPr>
                <a:t>인테리어와 일관성 유지</a:t>
              </a:r>
              <a:endParaRPr lang="ko-KR" altLang="en-US" sz="1500">
                <a:solidFill>
                  <a:srgbClr val="A28C7B"/>
                </a:solidFill>
                <a:latin typeface="a옛날사진관3" charset="0"/>
                <a:ea typeface="a옛날사진관3" charset="0"/>
              </a:endParaRPr>
            </a:p>
          </p:txBody>
        </p:sp>
        <p:sp>
          <p:nvSpPr>
            <p:cNvPr id="7" name="텍스트 상자 34"/>
            <p:cNvSpPr txBox="1">
              <a:spLocks/>
            </p:cNvSpPr>
            <p:nvPr/>
          </p:nvSpPr>
          <p:spPr>
            <a:xfrm rot="0">
              <a:off x="4724400" y="4217670"/>
              <a:ext cx="2800985" cy="78422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lnSpc>
                  <a:spcPct val="150000"/>
                </a:lnSpc>
                <a:buFontTx/>
                <a:buNone/>
              </a:pPr>
              <a:r>
                <a:rPr lang="ko-KR" altLang="en-US" sz="1500">
                  <a:solidFill>
                    <a:srgbClr val="A28C7B"/>
                  </a:solidFill>
                  <a:latin typeface="a옛날사진관3" charset="0"/>
                  <a:ea typeface="a옛날사진관3" charset="0"/>
                </a:rPr>
                <a:t>브랜드 가치에 걸맞는</a:t>
              </a:r>
              <a:endParaRPr lang="ko-KR" altLang="en-US" sz="1500">
                <a:solidFill>
                  <a:srgbClr val="A28C7B"/>
                </a:solidFill>
                <a:latin typeface="a옛날사진관3" charset="0"/>
                <a:ea typeface="a옛날사진관3" charset="0"/>
              </a:endParaRPr>
            </a:p>
            <a:p>
              <a:pPr marL="0" indent="0" algn="ctr" latinLnBrk="0">
                <a:lnSpc>
                  <a:spcPct val="150000"/>
                </a:lnSpc>
                <a:buFontTx/>
                <a:buNone/>
              </a:pPr>
              <a:r>
                <a:rPr lang="ko-KR" altLang="en-US" sz="1500">
                  <a:solidFill>
                    <a:srgbClr val="A28C7B"/>
                  </a:solidFill>
                  <a:latin typeface="a옛날사진관3" charset="0"/>
                  <a:ea typeface="a옛날사진관3" charset="0"/>
                </a:rPr>
                <a:t>고급스러움</a:t>
              </a:r>
              <a:endParaRPr lang="ko-KR" altLang="en-US"/>
            </a:p>
          </p:txBody>
        </p:sp>
        <p:sp>
          <p:nvSpPr>
            <p:cNvPr id="8" name="텍스트 상자 35"/>
            <p:cNvSpPr txBox="1">
              <a:spLocks/>
            </p:cNvSpPr>
            <p:nvPr/>
          </p:nvSpPr>
          <p:spPr>
            <a:xfrm rot="0">
              <a:off x="7338695" y="4217670"/>
              <a:ext cx="2800985" cy="78422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lnSpc>
                  <a:spcPct val="150000"/>
                </a:lnSpc>
                <a:buFontTx/>
                <a:buNone/>
              </a:pPr>
              <a:r>
                <a:rPr lang="ko-KR" altLang="en-US" sz="1500">
                  <a:solidFill>
                    <a:srgbClr val="A28C7B"/>
                  </a:solidFill>
                  <a:latin typeface="a옛날사진관3" charset="0"/>
                  <a:ea typeface="a옛날사진관3" charset="0"/>
                </a:rPr>
                <a:t>눈으로도 느껴지는</a:t>
              </a:r>
              <a:endParaRPr lang="ko-KR" altLang="en-US" sz="1500">
                <a:solidFill>
                  <a:srgbClr val="A28C7B"/>
                </a:solidFill>
                <a:latin typeface="a옛날사진관3" charset="0"/>
                <a:ea typeface="a옛날사진관3" charset="0"/>
              </a:endParaRPr>
            </a:p>
            <a:p>
              <a:pPr marL="0" indent="0" algn="ctr" latinLnBrk="0">
                <a:lnSpc>
                  <a:spcPct val="150000"/>
                </a:lnSpc>
                <a:buFontTx/>
                <a:buNone/>
              </a:pPr>
              <a:r>
                <a:rPr lang="ko-KR" altLang="en-US" sz="1500">
                  <a:solidFill>
                    <a:srgbClr val="A28C7B"/>
                  </a:solidFill>
                  <a:latin typeface="a옛날사진관3" charset="0"/>
                  <a:ea typeface="a옛날사진관3" charset="0"/>
                </a:rPr>
                <a:t>커피향의 진한 풍미</a:t>
              </a: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 0"/>
          <p:cNvSpPr txBox="1">
            <a:spLocks/>
          </p:cNvSpPr>
          <p:nvPr/>
        </p:nvSpPr>
        <p:spPr>
          <a:xfrm rot="0">
            <a:off x="728980" y="471170"/>
            <a:ext cx="5372735" cy="4381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500">
                <a:solidFill>
                  <a:srgbClr val="A28C7B"/>
                </a:solidFill>
                <a:latin typeface="a옛날사진관3" charset="0"/>
                <a:ea typeface="a옛날사진관3" charset="0"/>
              </a:rPr>
              <a:t>레퍼런스</a:t>
            </a:r>
            <a:endParaRPr lang="ko-KR" altLang="en-US"/>
          </a:p>
        </p:txBody>
      </p:sp>
      <p:grpSp>
        <p:nvGrpSpPr>
          <p:cNvPr id="24" name="그룹 48"/>
          <p:cNvGrpSpPr/>
          <p:nvPr/>
        </p:nvGrpSpPr>
        <p:grpSpPr>
          <a:xfrm rot="0">
            <a:off x="1164590" y="1598295"/>
            <a:ext cx="9874885" cy="3768090"/>
            <a:chOff x="1164590" y="1598295"/>
            <a:chExt cx="9874885" cy="3768090"/>
          </a:xfrm>
        </p:grpSpPr>
        <p:pic>
          <p:nvPicPr>
            <p:cNvPr id="22" name="그림 41" descr="C:/Users/user/AppData/Roaming/PolarisOffice/ETemp/716_14222704/fImage339931636334.jpe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164590" y="1598930"/>
              <a:ext cx="3768725" cy="3767455"/>
            </a:xfrm>
            <a:prstGeom prst="rect"/>
            <a:noFill/>
          </p:spPr>
        </p:pic>
        <p:pic>
          <p:nvPicPr>
            <p:cNvPr id="23" name="그림 47" descr="C:/Users/user/AppData/Roaming/PolarisOffice/ETemp/716_14222704/fImage237921696500.jpe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5389245" y="1598295"/>
              <a:ext cx="5650230" cy="3757930"/>
            </a:xfrm>
            <a:prstGeom prst="rect"/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 0"/>
          <p:cNvSpPr txBox="1">
            <a:spLocks/>
          </p:cNvSpPr>
          <p:nvPr/>
        </p:nvSpPr>
        <p:spPr>
          <a:xfrm rot="0">
            <a:off x="728980" y="471170"/>
            <a:ext cx="5372735" cy="4381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500">
                <a:solidFill>
                  <a:srgbClr val="A28C7B"/>
                </a:solidFill>
                <a:latin typeface="a옛날사진관3" charset="0"/>
                <a:ea typeface="a옛날사진관3" charset="0"/>
              </a:rPr>
              <a:t>예상 결과물</a:t>
            </a:r>
            <a:endParaRPr lang="ko-KR" altLang="en-US"/>
          </a:p>
        </p:txBody>
      </p:sp>
      <p:pic>
        <p:nvPicPr>
          <p:cNvPr id="22" name="그림 50" descr="C:/Users/user/AppData/Roaming/PolarisOffice/ETemp/14868_10802504/fImage504851779169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39750" y="1661795"/>
            <a:ext cx="3535680" cy="3535680"/>
          </a:xfrm>
          <a:prstGeom prst="rect"/>
          <a:noFill/>
        </p:spPr>
      </p:pic>
      <p:pic>
        <p:nvPicPr>
          <p:cNvPr id="23" name="그림 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62145" y="1344295"/>
            <a:ext cx="3296285" cy="4180205"/>
          </a:xfrm>
          <a:prstGeom prst="rect"/>
          <a:noFill/>
        </p:spPr>
      </p:pic>
      <p:pic>
        <p:nvPicPr>
          <p:cNvPr id="24" name="그림 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82000" y="1344295"/>
            <a:ext cx="2773045" cy="41706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 0"/>
          <p:cNvSpPr txBox="1">
            <a:spLocks/>
          </p:cNvSpPr>
          <p:nvPr/>
        </p:nvSpPr>
        <p:spPr>
          <a:xfrm rot="0">
            <a:off x="3427730" y="2947670"/>
            <a:ext cx="5372735" cy="78422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sz="3000">
                <a:solidFill>
                  <a:srgbClr val="A28C7B"/>
                </a:solidFill>
                <a:latin typeface="a옛날사진관3" charset="0"/>
                <a:ea typeface="a옛날사진관3" charset="0"/>
              </a:rPr>
              <a:t>들어주셔서 감사합니다.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9</Pages>
  <Paragraphs>17</Paragraphs>
  <Words>69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user</dc:creator>
  <cp:lastModifiedBy>이홍진</cp:lastModifiedBy>
  <dc:title>PowerPoint 프레젠테이션</dc:title>
  <cp:version>9.104.123.46490</cp:version>
  <dcterms:modified xsi:type="dcterms:W3CDTF">2022-06-02T07:13:35Z</dcterms:modified>
</cp:coreProperties>
</file>